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7" r:id="rId15"/>
    <p:sldId id="278" r:id="rId16"/>
    <p:sldId id="279" r:id="rId17"/>
    <p:sldId id="280" r:id="rId18"/>
    <p:sldId id="281" r:id="rId19"/>
    <p:sldId id="283" r:id="rId20"/>
    <p:sldId id="282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42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EB4A-837F-49A6-B673-BC26A4192022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952" y="6308725"/>
            <a:ext cx="53784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A98F-05D8-44A8-9759-475B8088B8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2E35E-D90F-4D83-B0CD-BBE9C6575D54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2D30-0AE7-42A3-B1E7-A1874917EA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12200" y="549276"/>
            <a:ext cx="256540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16000" y="549276"/>
            <a:ext cx="749300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C67E-EAB6-4956-B8AE-B6521676F9E0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A223-2DA6-4EBF-8107-7051207CD7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16000" y="1412876"/>
            <a:ext cx="50292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6"/>
            <a:ext cx="50292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61526-E49D-4E81-A6CE-EBD204B44E1D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29E2D-6B4F-4CD3-A3D3-C4E701E040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16000" y="1412876"/>
            <a:ext cx="10261600" cy="45307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347E-8533-4D5D-9307-04648A9487D3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1232-DF00-448C-ACCD-8843BA4DAA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7408" y="6308725"/>
            <a:ext cx="2743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8756-D039-4654-B67B-236A94C2B8EC}" type="datetime1">
              <a:rPr lang="zh-TW" altLang="en-US"/>
              <a:pPr>
                <a:defRPr/>
              </a:pPr>
              <a:t>2017/12/19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3" y="6320172"/>
            <a:ext cx="5281083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Computer &amp; Internet Architecture Lab</a:t>
            </a:r>
          </a:p>
          <a:p>
            <a:pPr>
              <a:defRPr/>
            </a:pPr>
            <a:r>
              <a:rPr lang="en-US" altLang="zh-TW" dirty="0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F63C-EE3D-4A67-9BE8-F52E6A2DE3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7D3-D90F-4FA7-85EA-0085D9F9F68E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1F8A9-F018-403C-95E5-B930BC7EB0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16000" y="1412876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6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AF0F4-2DE8-4136-BAAA-B37B064CB51A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8956-5698-4235-87A2-43FFF884C1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5ADF-9CBB-459F-AF59-0FFDF81DA190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3430-33CF-497A-B2AB-4A94C5B368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9403" y="6308725"/>
            <a:ext cx="2743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EDF2-D4BD-47D7-9130-8FC2052C6EDB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3" y="6320172"/>
            <a:ext cx="5281083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683A-7018-4BAB-8721-AD6325F5A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1EAFE-E229-428A-9344-861A6FE10076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572C-5C2E-49A2-965C-7CB8B2360B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B20FA-DD94-413D-B82E-528B523AE877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71D9-75DE-4C83-A83F-0AED518840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0AE51-52AB-4210-ACC9-678CAB4E789C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CD28-92F7-4E71-AC93-D23BD4717A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49275"/>
            <a:ext cx="10261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412876"/>
            <a:ext cx="10261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0872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fld id="{9DAE4238-3A07-464A-8BD3-BA5F6D62104E}" type="datetime1">
              <a:rPr lang="zh-TW" altLang="en-US"/>
              <a:pPr>
                <a:defRPr/>
              </a:pPr>
              <a:t>2017/12/19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4" y="6273800"/>
            <a:ext cx="5281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/>
              <a:t>Computer &amp; Internet Architecture Lab</a:t>
            </a:r>
          </a:p>
          <a:p>
            <a:pPr>
              <a:defRPr/>
            </a:pPr>
            <a:r>
              <a:rPr lang="en-US" altLang="zh-TW"/>
              <a:t>CSIE, National Cheng Kung University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0051" y="6308725"/>
            <a:ext cx="13186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fld id="{7EA6CC49-A81B-4B85-B434-D76FD2EC00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224368" y="212725"/>
            <a:ext cx="11764433" cy="6096000"/>
            <a:chOff x="106" y="28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2800" b="1" i="0" dirty="0" smtClean="0"/>
              <a:t>Many-Field Packet Classification for Software-Defined</a:t>
            </a:r>
            <a:br>
              <a:rPr lang="en-US" altLang="zh-TW" sz="2800" b="1" i="0" dirty="0" smtClean="0"/>
            </a:br>
            <a:r>
              <a:rPr lang="en-US" altLang="zh-TW" sz="2800" b="1" i="0" dirty="0" smtClean="0"/>
              <a:t>Networking Switches</a:t>
            </a:r>
            <a:endParaRPr lang="zh-TW" altLang="en-US" sz="2800" b="1" i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A98F-05D8-44A8-9759-475B8088B8D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16852"/>
              </p:ext>
            </p:extLst>
          </p:nvPr>
        </p:nvGraphicFramePr>
        <p:xfrm>
          <a:off x="3419836" y="3567679"/>
          <a:ext cx="6120680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184">
                  <a:extLst>
                    <a:ext uri="{9D8B030D-6E8A-4147-A177-3AD203B41FA5}">
                      <a16:colId xmlns:a16="http://schemas.microsoft.com/office/drawing/2014/main" val="472887067"/>
                    </a:ext>
                  </a:extLst>
                </a:gridCol>
                <a:gridCol w="4664496">
                  <a:extLst>
                    <a:ext uri="{9D8B030D-6E8A-4147-A177-3AD203B41FA5}">
                      <a16:colId xmlns:a16="http://schemas.microsoft.com/office/drawing/2014/main" val="4182937728"/>
                    </a:ext>
                  </a:extLst>
                </a:gridCol>
              </a:tblGrid>
              <a:tr h="363096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Authors: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Cheng-Liang Hsieh, Ning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Weng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04338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Publisher: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r>
                        <a:rPr lang="en-US" altLang="zh-TW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ANCS</a:t>
                      </a:r>
                      <a:endParaRPr kumimoji="0" lang="en-US" altLang="zh-TW" sz="1800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7135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Presenter: </a:t>
                      </a:r>
                      <a:endParaRPr lang="zh-TW" altLang="en-US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baseline="0" dirty="0" smtClean="0">
                          <a:latin typeface="+mn-lt"/>
                        </a:rPr>
                        <a:t>Tzu-</a:t>
                      </a:r>
                      <a:r>
                        <a:rPr kumimoji="0" lang="en-US" altLang="zh-TW" sz="1800" b="0" baseline="0" dirty="0" err="1" smtClean="0">
                          <a:latin typeface="+mn-lt"/>
                        </a:rPr>
                        <a:t>Chieh</a:t>
                      </a:r>
                      <a:r>
                        <a:rPr kumimoji="0" lang="en-US" altLang="zh-TW" sz="1800" b="0" baseline="0" dirty="0" smtClean="0">
                          <a:latin typeface="+mn-lt"/>
                        </a:rPr>
                        <a:t>, Lin</a:t>
                      </a:r>
                      <a:endParaRPr lang="zh-TW" altLang="en-US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498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dirty="0" smtClean="0">
                          <a:solidFill>
                            <a:srgbClr val="3333CC"/>
                          </a:solidFill>
                          <a:latin typeface="+mn-lt"/>
                        </a:rPr>
                        <a:t>Date:</a:t>
                      </a:r>
                      <a:endParaRPr kumimoji="0" lang="zh-TW" altLang="en-US" sz="1800" b="1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dirty="0" smtClean="0">
                          <a:latin typeface="+mn-lt"/>
                        </a:rPr>
                        <a:t>106/12/20</a:t>
                      </a:r>
                      <a:endParaRPr lang="zh-TW" altLang="en-US" sz="1800" b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526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4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685" y="239753"/>
            <a:ext cx="4465707" cy="63784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975146"/>
            <a:ext cx="4511431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6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On-line Packet Classification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on-line packet classification contains two processes</a:t>
            </a:r>
            <a:r>
              <a:rPr lang="en-US" altLang="zh-TW" sz="2400" dirty="0" smtClean="0"/>
              <a:t>: the </a:t>
            </a:r>
            <a:r>
              <a:rPr lang="en-US" altLang="zh-TW" sz="2400" dirty="0"/>
              <a:t>pre-filtering process and the </a:t>
            </a:r>
            <a:r>
              <a:rPr lang="en-US" altLang="zh-TW" sz="2400" dirty="0" smtClean="0"/>
              <a:t>full </a:t>
            </a:r>
            <a:r>
              <a:rPr lang="en-US" altLang="zh-TW" sz="2400" dirty="0"/>
              <a:t>match process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 pre-filtering process is designed to find the </a:t>
            </a:r>
            <a:r>
              <a:rPr lang="en-US" altLang="zh-TW" sz="2400" dirty="0" smtClean="0"/>
              <a:t>related rule </a:t>
            </a:r>
            <a:r>
              <a:rPr lang="en-US" altLang="zh-TW" sz="2400" dirty="0"/>
              <a:t>IDs for an incoming packet. It takes the </a:t>
            </a:r>
            <a:r>
              <a:rPr lang="en-US" altLang="zh-TW" sz="2400" dirty="0" smtClean="0"/>
              <a:t>values of </a:t>
            </a:r>
            <a:r>
              <a:rPr lang="en-US" altLang="zh-TW" sz="2400" dirty="0"/>
              <a:t>effective bit position in a packet as lookup table </a:t>
            </a:r>
            <a:r>
              <a:rPr lang="en-US" altLang="zh-TW" sz="2400" dirty="0" smtClean="0"/>
              <a:t>indices and </a:t>
            </a:r>
            <a:r>
              <a:rPr lang="en-US" altLang="zh-TW" sz="2400" dirty="0"/>
              <a:t>checks with pre-computed lookup tables for </a:t>
            </a:r>
            <a:r>
              <a:rPr lang="en-US" altLang="zh-TW" sz="2400" dirty="0" smtClean="0"/>
              <a:t>preliminary results.</a:t>
            </a:r>
          </a:p>
          <a:p>
            <a:endParaRPr lang="en-US" altLang="zh-TW" sz="2400" dirty="0"/>
          </a:p>
          <a:p>
            <a:r>
              <a:rPr lang="en-US" altLang="zh-TW" sz="2400" dirty="0"/>
              <a:t>Lookup results </a:t>
            </a:r>
            <a:r>
              <a:rPr lang="en-US" altLang="zh-TW" sz="2400" dirty="0" smtClean="0"/>
              <a:t>from different </a:t>
            </a:r>
            <a:r>
              <a:rPr lang="en-US" altLang="zh-TW" sz="2400" dirty="0"/>
              <a:t>tables are merged to come out candidate rule IDs</a:t>
            </a:r>
            <a:r>
              <a:rPr lang="en-US" altLang="zh-TW" sz="2400" dirty="0" smtClean="0"/>
              <a:t>. All </a:t>
            </a:r>
            <a:r>
              <a:rPr lang="en-US" altLang="zh-TW" sz="2400" dirty="0"/>
              <a:t>candidate rule IDs are then forwarded to the full </a:t>
            </a:r>
            <a:r>
              <a:rPr lang="en-US" altLang="zh-TW" sz="2400" dirty="0" smtClean="0"/>
              <a:t>match stage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359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Lookup tables 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0" y="1412876"/>
            <a:ext cx="5782365" cy="4530725"/>
          </a:xfrm>
        </p:spPr>
        <p:txBody>
          <a:bodyPr/>
          <a:lstStyle/>
          <a:p>
            <a:r>
              <a:rPr lang="en-US" altLang="zh-TW" sz="2400" dirty="0"/>
              <a:t>MC-SBC collects the target rules by </a:t>
            </a:r>
            <a:r>
              <a:rPr lang="en-US" altLang="zh-TW" sz="2400" dirty="0" smtClean="0"/>
              <a:t>putting rules </a:t>
            </a:r>
            <a:r>
              <a:rPr lang="en-US" altLang="zh-TW" sz="2400" dirty="0"/>
              <a:t>with same attributes into a smaller subset and </a:t>
            </a:r>
            <a:r>
              <a:rPr lang="en-US" altLang="zh-TW" sz="2400" dirty="0" smtClean="0"/>
              <a:t>gives each </a:t>
            </a:r>
            <a:r>
              <a:rPr lang="en-US" altLang="zh-TW" sz="2400" dirty="0"/>
              <a:t>subset a group index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When </a:t>
            </a:r>
            <a:r>
              <a:rPr lang="en-US" altLang="zh-TW" sz="2400" dirty="0"/>
              <a:t>doing a lookup</a:t>
            </a:r>
            <a:r>
              <a:rPr lang="en-US" altLang="zh-TW" sz="2400" dirty="0" smtClean="0"/>
              <a:t>, MC-SBC </a:t>
            </a:r>
            <a:r>
              <a:rPr lang="en-US" altLang="zh-TW" sz="2400" dirty="0"/>
              <a:t>can only check those rules with same </a:t>
            </a:r>
            <a:r>
              <a:rPr lang="en-US" altLang="zh-TW" sz="2400" dirty="0" smtClean="0"/>
              <a:t>attributes by </a:t>
            </a:r>
            <a:r>
              <a:rPr lang="en-US" altLang="zh-TW" sz="2400" dirty="0"/>
              <a:t>using group indices without wasting resources on </a:t>
            </a:r>
            <a:r>
              <a:rPr lang="en-US" altLang="zh-TW" sz="2400" dirty="0" smtClean="0"/>
              <a:t>those unrelated </a:t>
            </a:r>
            <a:r>
              <a:rPr lang="en-US" altLang="zh-TW" sz="2400" dirty="0"/>
              <a:t>rules.</a:t>
            </a:r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616" y="1248355"/>
            <a:ext cx="5014395" cy="49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1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0" y="1412876"/>
            <a:ext cx="5448410" cy="4530725"/>
          </a:xfrm>
        </p:spPr>
        <p:txBody>
          <a:bodyPr/>
          <a:lstStyle/>
          <a:p>
            <a:r>
              <a:rPr lang="en-US" altLang="zh-TW" sz="2400" dirty="0"/>
              <a:t>The pre-filtering process merges the lookup results </a:t>
            </a:r>
            <a:r>
              <a:rPr lang="en-US" altLang="zh-TW" sz="2400" dirty="0" smtClean="0"/>
              <a:t>from each sample </a:t>
            </a:r>
            <a:r>
              <a:rPr lang="en-US" altLang="zh-TW" sz="2400" dirty="0"/>
              <a:t>space to extract candidate rules for the full </a:t>
            </a:r>
            <a:r>
              <a:rPr lang="en-US" altLang="zh-TW" sz="2400" dirty="0" smtClean="0"/>
              <a:t>match process.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The pre-filtering process then extracts candidate rules from the lookup results of different </a:t>
            </a:r>
            <a:r>
              <a:rPr lang="en-US" altLang="zh-TW" sz="2400" dirty="0" smtClean="0"/>
              <a:t>sample </a:t>
            </a:r>
            <a:r>
              <a:rPr lang="en-US" altLang="zh-TW" sz="2400" dirty="0"/>
              <a:t>spaces for the </a:t>
            </a:r>
            <a:r>
              <a:rPr lang="en-US" altLang="zh-TW" sz="2400" dirty="0" smtClean="0"/>
              <a:t>following full </a:t>
            </a:r>
            <a:r>
              <a:rPr lang="en-US" altLang="zh-TW" sz="2400" dirty="0"/>
              <a:t>match process.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Computer &amp; Internet Architecture Lab</a:t>
            </a:r>
          </a:p>
          <a:p>
            <a:pPr>
              <a:defRPr/>
            </a:pPr>
            <a:r>
              <a:rPr lang="en-US" altLang="zh-TW" dirty="0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272" y="294461"/>
            <a:ext cx="5334462" cy="5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SELECTING METRICS FOR </a:t>
            </a:r>
            <a:r>
              <a:rPr lang="en-US" altLang="zh-TW" sz="3200" dirty="0" smtClean="0"/>
              <a:t>EFFECTIVE BIT </a:t>
            </a:r>
            <a:r>
              <a:rPr lang="en-US" altLang="zh-TW" sz="3200" dirty="0"/>
              <a:t>POSITION</a:t>
            </a:r>
            <a:endParaRPr lang="zh-TW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The </a:t>
                </a:r>
                <a:r>
                  <a:rPr lang="en-US" altLang="zh-TW" sz="2400" dirty="0"/>
                  <a:t>aim of </a:t>
                </a:r>
                <a:r>
                  <a:rPr lang="en-US" altLang="zh-TW" sz="2400" dirty="0" smtClean="0"/>
                  <a:t>MC-SBC is </a:t>
                </a:r>
                <a:r>
                  <a:rPr lang="en-US" altLang="zh-TW" sz="2400" dirty="0"/>
                  <a:t>to make the subsets' sizes as small as possible and </a:t>
                </a:r>
                <a:r>
                  <a:rPr lang="en-US" altLang="zh-TW" sz="2400" dirty="0" smtClean="0"/>
                  <a:t>to distinguish </a:t>
                </a:r>
                <a:r>
                  <a:rPr lang="en-US" altLang="zh-TW" sz="2400" dirty="0"/>
                  <a:t>different rules in an efficient way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Therefore, for </a:t>
                </a:r>
                <a:r>
                  <a:rPr lang="en-US" altLang="zh-TW" sz="2400" dirty="0" smtClean="0"/>
                  <a:t>a set </a:t>
                </a:r>
                <a:r>
                  <a:rPr lang="en-US" altLang="zh-TW" sz="2400" dirty="0"/>
                  <a:t>of effective bit positions, any two of them are designed </a:t>
                </a:r>
                <a:r>
                  <a:rPr lang="en-US" altLang="zh-TW" sz="2400" dirty="0" smtClean="0"/>
                  <a:t>to be </a:t>
                </a:r>
                <a:r>
                  <a:rPr lang="en-US" altLang="zh-TW" sz="2400" dirty="0"/>
                  <a:t>with low wildcard ratio </a:t>
                </a:r>
                <a:r>
                  <a:rPr lang="en-US" altLang="zh-TW" sz="24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∗∗</m:t>
                            </m:r>
                          </m:sub>
                        </m:sSub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)</a:t>
                </a:r>
                <a:r>
                  <a:rPr lang="en-US" altLang="zh-TW" sz="2400" dirty="0"/>
                  <a:t> and high diversity </a:t>
                </a:r>
                <a:r>
                  <a:rPr lang="en-US" altLang="zh-TW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𝐷𝑖𝑣</m:t>
                    </m:r>
                  </m:oMath>
                </a14:m>
                <a:r>
                  <a:rPr lang="en-US" altLang="zh-TW" sz="2400" dirty="0" smtClean="0"/>
                  <a:t>) to </a:t>
                </a:r>
                <a:r>
                  <a:rPr lang="en-US" altLang="zh-TW" sz="2400" dirty="0"/>
                  <a:t>lower the total number of duplicated rules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Besides, </a:t>
                </a:r>
                <a:r>
                  <a:rPr lang="en-US" altLang="zh-TW" sz="2400" dirty="0" smtClean="0"/>
                  <a:t>the independence </a:t>
                </a:r>
                <a:r>
                  <a:rPr lang="en-US" altLang="zh-TW" sz="2400" dirty="0"/>
                  <a:t>index </a:t>
                </a:r>
                <a:r>
                  <a:rPr lang="en-US" altLang="zh-TW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𝐼𝑛𝑑</m:t>
                    </m:r>
                  </m:oMath>
                </a14:m>
                <a:r>
                  <a:rPr lang="en-US" altLang="zh-TW" sz="2400" dirty="0" smtClean="0"/>
                  <a:t>) </a:t>
                </a:r>
                <a:r>
                  <a:rPr lang="en-US" altLang="zh-TW" sz="2400" dirty="0"/>
                  <a:t>between any two bits is </a:t>
                </a:r>
                <a:r>
                  <a:rPr lang="en-US" altLang="zh-TW" sz="2400" dirty="0" smtClean="0"/>
                  <a:t>designed to </a:t>
                </a:r>
                <a:r>
                  <a:rPr lang="en-US" altLang="zh-TW" sz="2400" dirty="0"/>
                  <a:t>avoid possible bias of data structure.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875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Wildcard Ratio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i="1" dirty="0" smtClean="0"/>
                  <a:t>Wildcard ratio </a:t>
                </a:r>
                <a:r>
                  <a:rPr lang="en-US" altLang="zh-TW" sz="2400" dirty="0" smtClean="0"/>
                  <a:t>measures how many wildcard symbols (*) appear </a:t>
                </a:r>
                <a:r>
                  <a:rPr lang="en-US" altLang="zh-TW" sz="2400" dirty="0"/>
                  <a:t>on two chosen bit positions in a ruleset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A higher </a:t>
                </a:r>
                <a:r>
                  <a:rPr lang="en-US" altLang="zh-TW" sz="2400" i="1" dirty="0"/>
                  <a:t>wildcard ratio </a:t>
                </a:r>
                <a:r>
                  <a:rPr lang="en-US" altLang="zh-TW" sz="2400" dirty="0"/>
                  <a:t>for a bit </a:t>
                </a:r>
                <a:r>
                  <a:rPr lang="en-US" altLang="zh-TW" sz="2400" dirty="0" smtClean="0"/>
                  <a:t>position means </a:t>
                </a:r>
                <a:r>
                  <a:rPr lang="en-US" altLang="zh-TW" sz="2400" dirty="0"/>
                  <a:t>there are many wildcard symbols on this bit </a:t>
                </a:r>
                <a:r>
                  <a:rPr lang="en-US" altLang="zh-TW" sz="2400" dirty="0" smtClean="0"/>
                  <a:t>position and </a:t>
                </a:r>
                <a:r>
                  <a:rPr lang="en-US" altLang="zh-TW" sz="2400" dirty="0"/>
                  <a:t>more duplications are produced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∗∗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zh-TW" sz="2400" b="0" i="1" dirty="0" smtClean="0">
                  <a:latin typeface="Cambria Math" panose="02040503050406030204" pitchFamily="18" charset="0"/>
                </a:endParaRPr>
              </a:p>
              <a:p>
                <a:endParaRPr lang="en-US" altLang="zh-TW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rules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ruleset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are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bit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positions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ruleset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dirty="0"/>
              </a:p>
              <a:p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301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Independence Index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Bit positions with low correlations to each other can draw good distinctions between different rules when checking sample values, and </a:t>
                </a:r>
                <a:r>
                  <a:rPr lang="en-US" altLang="zh-TW" sz="2400" i="1" dirty="0" smtClean="0"/>
                  <a:t>independence index </a:t>
                </a:r>
                <a:r>
                  <a:rPr lang="en-US" altLang="zh-TW" sz="2400" dirty="0" smtClean="0"/>
                  <a:t>ensures that different bit positions </a:t>
                </a:r>
                <a:r>
                  <a:rPr lang="en-US" altLang="zh-TW" sz="2400" dirty="0"/>
                  <a:t>are with high independence to each other</a:t>
                </a:r>
                <a:r>
                  <a:rPr lang="en-US" altLang="zh-TW" sz="2400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=0,1,∗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=0,1,∗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MC-SBC chooses </a:t>
                </a:r>
                <a:r>
                  <a:rPr lang="en-US" altLang="zh-TW" sz="2400" dirty="0"/>
                  <a:t>a set of effective bit positions to guarantee the </a:t>
                </a:r>
                <a:r>
                  <a:rPr lang="en-US" altLang="zh-TW" sz="2400" dirty="0" smtClean="0"/>
                  <a:t>high independence </a:t>
                </a:r>
                <a:r>
                  <a:rPr lang="en-US" altLang="zh-TW" sz="2400" dirty="0"/>
                  <a:t>among them.</a:t>
                </a:r>
              </a:p>
              <a:p>
                <a:endParaRPr lang="en-US" altLang="zh-TW" sz="2400" dirty="0"/>
              </a:p>
              <a:p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 r="-1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9813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Diversity Index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i="1" dirty="0" smtClean="0"/>
                  <a:t>Diversity index </a:t>
                </a:r>
                <a:r>
                  <a:rPr lang="en-US" altLang="zh-TW" sz="2400" dirty="0"/>
                  <a:t>ensures the distribution of rule </a:t>
                </a:r>
                <a:r>
                  <a:rPr lang="en-US" altLang="zh-TW" sz="2400" dirty="0" smtClean="0"/>
                  <a:t>number in </a:t>
                </a:r>
                <a:r>
                  <a:rPr lang="en-US" altLang="zh-TW" sz="2400" dirty="0"/>
                  <a:t>the subsets is even for better performance and </a:t>
                </a:r>
                <a:r>
                  <a:rPr lang="en-US" altLang="zh-TW" sz="2400" dirty="0" smtClean="0"/>
                  <a:t>lower processing </a:t>
                </a:r>
                <a:r>
                  <a:rPr lang="en-US" altLang="zh-TW" sz="2400" dirty="0"/>
                  <a:t>latency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den>
                          </m:f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With </a:t>
                </a:r>
                <a:r>
                  <a:rPr lang="en-US" altLang="zh-TW" sz="2400" dirty="0"/>
                  <a:t>a high </a:t>
                </a:r>
                <a:r>
                  <a:rPr lang="en-US" altLang="zh-TW" sz="2400" i="1" dirty="0"/>
                  <a:t>diversity index</a:t>
                </a:r>
                <a:r>
                  <a:rPr lang="en-US" altLang="zh-TW" sz="2400" dirty="0"/>
                  <a:t>, the subset sizes are </a:t>
                </a:r>
                <a:r>
                  <a:rPr lang="en-US" altLang="zh-TW" sz="2400" dirty="0" smtClean="0"/>
                  <a:t>distributed more </a:t>
                </a:r>
                <a:r>
                  <a:rPr lang="en-US" altLang="zh-TW" sz="2400" dirty="0"/>
                  <a:t>evenly, and if the subset sizes are with uniform distribution</a:t>
                </a:r>
                <a:r>
                  <a:rPr lang="en-US" altLang="zh-TW" sz="2400" dirty="0" smtClean="0"/>
                  <a:t>, the </a:t>
                </a:r>
                <a:r>
                  <a:rPr lang="en-US" altLang="zh-TW" sz="2400" dirty="0"/>
                  <a:t>processing latency under the worst case can </a:t>
                </a:r>
                <a:r>
                  <a:rPr lang="en-US" altLang="zh-TW" sz="2400" dirty="0" smtClean="0"/>
                  <a:t>be greatly </a:t>
                </a:r>
                <a:r>
                  <a:rPr lang="en-US" altLang="zh-TW" sz="2400" dirty="0"/>
                  <a:t>reduced for a given duplication.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 r="-1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072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Effective Bits Selection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For an effective bit position set, MC-SBC finds any </a:t>
                </a:r>
                <a:r>
                  <a:rPr lang="en-US" altLang="zh-TW" sz="2400" dirty="0"/>
                  <a:t>two bit positions where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𝐷𝑖𝑣</m:t>
                    </m:r>
                  </m:oMath>
                </a14:m>
                <a:r>
                  <a:rPr lang="en-US" altLang="zh-TW" sz="2400" dirty="0"/>
                  <a:t> is big,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𝐼𝑛𝑑</m:t>
                    </m:r>
                  </m:oMath>
                </a14:m>
                <a:r>
                  <a:rPr lang="en-US" altLang="zh-TW" sz="2400" dirty="0"/>
                  <a:t> is </a:t>
                </a:r>
                <a:r>
                  <a:rPr lang="en-US" altLang="zh-TW" sz="2400" dirty="0" smtClean="0"/>
                  <a:t>small,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∗∗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is </a:t>
                </a:r>
                <a:r>
                  <a:rPr lang="en-US" altLang="zh-TW" sz="2400" dirty="0"/>
                  <a:t>small. 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is </a:t>
                </a:r>
                <a:r>
                  <a:rPr lang="en-US" altLang="zh-TW" sz="2400" dirty="0"/>
                  <a:t>denoted as the bit position </a:t>
                </a:r>
                <a:r>
                  <a:rPr lang="en-US" altLang="zh-TW" sz="2400" i="1" dirty="0"/>
                  <a:t>j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in field </a:t>
                </a:r>
                <a:r>
                  <a:rPr lang="en-US" altLang="zh-TW" sz="2400" i="1" dirty="0"/>
                  <a:t>i</a:t>
                </a:r>
                <a:r>
                  <a:rPr lang="en-US" altLang="zh-TW" sz="2400" dirty="0"/>
                  <a:t> of a ruleset </a:t>
                </a:r>
                <a:r>
                  <a:rPr lang="en-US" altLang="zh-TW" sz="2400" i="1" dirty="0"/>
                  <a:t>R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For the ruleset as in Table 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,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 are </a:t>
                </a:r>
                <a:r>
                  <a:rPr lang="en-US" altLang="zh-TW" sz="2400" dirty="0"/>
                  <a:t>with higher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𝐷𝑖𝑣</m:t>
                    </m:r>
                  </m:oMath>
                </a14:m>
                <a:r>
                  <a:rPr lang="en-US" altLang="zh-TW" sz="2400" dirty="0"/>
                  <a:t> indices compared to other bits for </a:t>
                </a:r>
                <a:r>
                  <a:rPr lang="en-US" altLang="zh-TW" sz="2400" dirty="0" smtClean="0"/>
                  <a:t>an effective </a:t>
                </a:r>
                <a:r>
                  <a:rPr lang="en-US" altLang="zh-TW" sz="2400" dirty="0"/>
                  <a:t>bit position set</a:t>
                </a:r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However,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are in the same set, a </a:t>
                </a:r>
                <a:r>
                  <a:rPr lang="en-US" altLang="zh-TW" sz="2400" dirty="0" smtClean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∗∗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index </a:t>
                </a:r>
                <a:r>
                  <a:rPr lang="en-US" altLang="zh-TW" sz="2400" dirty="0"/>
                  <a:t>of that set is found and it results in a higher </a:t>
                </a:r>
                <a:r>
                  <a:rPr lang="en-US" altLang="zh-TW" sz="2400" dirty="0" smtClean="0"/>
                  <a:t>rule duplication</a:t>
                </a:r>
                <a:r>
                  <a:rPr lang="en-US" altLang="zh-TW" sz="2400" dirty="0"/>
                  <a:t>.</a:t>
                </a:r>
              </a:p>
              <a:p>
                <a:endParaRPr lang="en-US" altLang="zh-TW" sz="2400" dirty="0"/>
              </a:p>
              <a:p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 b="-18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178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Hence, there are at most two sets with up to 3 elements </a:t>
                </a:r>
                <a:r>
                  <a:rPr lang="en-US" altLang="zh-TW" sz="2400" dirty="0"/>
                  <a:t>in each set: </a:t>
                </a:r>
                <a:endParaRPr lang="en-US" altLang="zh-TW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{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or </a:t>
                </a:r>
                <a:r>
                  <a:rPr lang="en-US" altLang="zh-TW" sz="2400" dirty="0"/>
                  <a:t>at most </a:t>
                </a:r>
                <a:r>
                  <a:rPr lang="en-US" altLang="zh-TW" sz="2400" strike="sngStrike" dirty="0" smtClean="0"/>
                  <a:t>24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26</a:t>
                </a:r>
                <a:r>
                  <a:rPr lang="en-US" altLang="zh-TW" sz="2400" dirty="0" smtClean="0"/>
                  <a:t> sets with up to 2 elements in each set.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r>
                  <a:rPr lang="en-US" altLang="zh-TW" sz="2400" dirty="0"/>
                  <a:t>To decide the of the elements in </a:t>
                </a:r>
                <a:r>
                  <a:rPr lang="en-US" altLang="zh-TW" sz="2400" dirty="0" smtClean="0"/>
                  <a:t>a set</a:t>
                </a:r>
                <a:r>
                  <a:rPr lang="en-US" altLang="zh-TW" sz="2400" dirty="0"/>
                  <a:t>,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𝐼𝑛𝑑</m:t>
                    </m:r>
                  </m:oMath>
                </a14:m>
                <a:r>
                  <a:rPr lang="en-US" altLang="zh-TW" sz="2400" dirty="0"/>
                  <a:t> indices are used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</m:e>
                        </m:d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3,2</m:t>
                            </m:r>
                          </m:e>
                        </m:d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are </a:t>
                </a:r>
                <a:r>
                  <a:rPr lang="en-US" altLang="zh-TW" sz="2400" dirty="0"/>
                  <a:t>found as effective bit position </a:t>
                </a:r>
                <a:r>
                  <a:rPr lang="en-US" altLang="zh-TW" sz="2400" dirty="0" smtClean="0"/>
                  <a:t>sets which </a:t>
                </a:r>
                <a:r>
                  <a:rPr lang="en-US" altLang="zh-TW" sz="2400" dirty="0"/>
                  <a:t>have smaller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𝐼𝑛𝑑</m:t>
                    </m:r>
                  </m:oMath>
                </a14:m>
                <a:r>
                  <a:rPr lang="en-US" altLang="zh-TW" sz="2400" dirty="0"/>
                  <a:t> values.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7" t="-1077" r="-2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54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Packet classification is a core problem for </a:t>
            </a:r>
            <a:r>
              <a:rPr lang="en-US" altLang="zh-TW" sz="2400" dirty="0" err="1" smtClean="0"/>
              <a:t>OpenFlow</a:t>
            </a:r>
            <a:r>
              <a:rPr lang="en-US" altLang="zh-TW" sz="2400" dirty="0" smtClean="0"/>
              <a:t>-based software-defined </a:t>
            </a:r>
            <a:r>
              <a:rPr lang="en-US" altLang="zh-TW" sz="2400" dirty="0"/>
              <a:t>networking switches, which required </a:t>
            </a:r>
            <a:r>
              <a:rPr lang="en-US" altLang="zh-TW" sz="2400" dirty="0" smtClean="0"/>
              <a:t>38 packet </a:t>
            </a:r>
            <a:r>
              <a:rPr lang="en-US" altLang="zh-TW" sz="2400" dirty="0"/>
              <a:t>header fields per flow to be examined against </a:t>
            </a:r>
            <a:r>
              <a:rPr lang="en-US" altLang="zh-TW" sz="2400" dirty="0" smtClean="0"/>
              <a:t>thousands of </a:t>
            </a:r>
            <a:r>
              <a:rPr lang="en-US" altLang="zh-TW" sz="2400" dirty="0"/>
              <a:t>rules in a </a:t>
            </a:r>
            <a:r>
              <a:rPr lang="en-US" altLang="zh-TW" sz="2400" dirty="0" smtClean="0"/>
              <a:t>ruleset.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 requirements </a:t>
            </a:r>
            <a:r>
              <a:rPr lang="en-US" altLang="zh-TW" sz="2400" dirty="0" smtClean="0"/>
              <a:t>on latency</a:t>
            </a:r>
            <a:r>
              <a:rPr lang="en-US" altLang="zh-TW" sz="2400" dirty="0"/>
              <a:t>, throughput, update cost, and storage for a </a:t>
            </a:r>
            <a:r>
              <a:rPr lang="en-US" altLang="zh-TW" sz="2400" dirty="0" smtClean="0"/>
              <a:t>system like </a:t>
            </a:r>
            <a:r>
              <a:rPr lang="en-US" altLang="zh-TW" sz="2400" dirty="0" err="1"/>
              <a:t>OpenFlow</a:t>
            </a:r>
            <a:r>
              <a:rPr lang="en-US" altLang="zh-TW" sz="2400" dirty="0"/>
              <a:t> Switch become stricter with the </a:t>
            </a:r>
            <a:r>
              <a:rPr lang="en-US" altLang="zh-TW" sz="2400" dirty="0" smtClean="0"/>
              <a:t>increasing complexity </a:t>
            </a:r>
            <a:r>
              <a:rPr lang="en-US" altLang="zh-TW" sz="2400" dirty="0"/>
              <a:t>of a ruleset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Hence, packet classification </a:t>
            </a:r>
            <a:r>
              <a:rPr lang="en-US" altLang="zh-TW" sz="2400" dirty="0" smtClean="0"/>
              <a:t>remains an </a:t>
            </a:r>
            <a:r>
              <a:rPr lang="en-US" altLang="zh-TW" sz="2400" dirty="0"/>
              <a:t>open and challenging problem for next generation </a:t>
            </a:r>
            <a:r>
              <a:rPr lang="en-US" altLang="zh-TW" sz="2400" dirty="0" smtClean="0"/>
              <a:t>network device </a:t>
            </a:r>
            <a:r>
              <a:rPr lang="en-US" altLang="zh-TW" sz="2400" dirty="0"/>
              <a:t>development.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539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975146"/>
            <a:ext cx="4511431" cy="490770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94461"/>
            <a:ext cx="5334462" cy="5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All experiments are conducted on an Intel Xeon E5410 CPU machine with 4GB DDR2 RAM as the main memory. This machine is equipped a NVIDIA K20C </a:t>
            </a:r>
            <a:r>
              <a:rPr lang="en-US" altLang="zh-TW" sz="2400" dirty="0" smtClean="0"/>
              <a:t>GPU with </a:t>
            </a:r>
            <a:r>
              <a:rPr lang="en-US" altLang="zh-TW" sz="2400" dirty="0"/>
              <a:t>13 streaming multiprocessors (SMXs) and 5Gb </a:t>
            </a:r>
            <a:r>
              <a:rPr lang="en-US" altLang="zh-TW" sz="2400" dirty="0" smtClean="0"/>
              <a:t>GDDR5 memory </a:t>
            </a:r>
            <a:r>
              <a:rPr lang="en-US" altLang="zh-TW" sz="2400" dirty="0"/>
              <a:t>for general computation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All necessary </a:t>
            </a:r>
            <a:r>
              <a:rPr lang="en-US" altLang="zh-TW" sz="2400" dirty="0"/>
              <a:t>packets and tables are assumed to be ready </a:t>
            </a:r>
            <a:r>
              <a:rPr lang="en-US" altLang="zh-TW" sz="2400" dirty="0" smtClean="0"/>
              <a:t>on GPU </a:t>
            </a:r>
            <a:r>
              <a:rPr lang="en-US" altLang="zh-TW" sz="2400" dirty="0"/>
              <a:t>before the packet classification process starts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In this paper, </a:t>
            </a:r>
            <a:r>
              <a:rPr lang="en-US" altLang="zh-TW" sz="2400" dirty="0" smtClean="0"/>
              <a:t>the synthetic </a:t>
            </a:r>
            <a:r>
              <a:rPr lang="en-US" altLang="zh-TW" sz="2400" dirty="0"/>
              <a:t>rulesets are generated by taking ClassBench </a:t>
            </a:r>
            <a:r>
              <a:rPr lang="en-US" altLang="zh-TW" sz="2400" dirty="0" smtClean="0"/>
              <a:t>ruleset for </a:t>
            </a:r>
            <a:r>
              <a:rPr lang="en-US" altLang="zh-TW" sz="2400" dirty="0"/>
              <a:t>the traditional 5-tuple first </a:t>
            </a:r>
            <a:r>
              <a:rPr lang="en-US" altLang="zh-TW" sz="2400" dirty="0" smtClean="0"/>
              <a:t>. </a:t>
            </a:r>
            <a:r>
              <a:rPr lang="en-US" altLang="zh-TW" sz="2400" dirty="0"/>
              <a:t>We attach 10 </a:t>
            </a:r>
            <a:r>
              <a:rPr lang="en-US" altLang="zh-TW" sz="2400" dirty="0" smtClean="0"/>
              <a:t>additional fields </a:t>
            </a:r>
            <a:r>
              <a:rPr lang="en-US" altLang="zh-TW" sz="2400" dirty="0"/>
              <a:t>with wildcard ratio as 0.1 </a:t>
            </a:r>
            <a:r>
              <a:rPr lang="en-US" altLang="zh-TW" sz="2400" dirty="0" smtClean="0"/>
              <a:t>to </a:t>
            </a:r>
            <a:r>
              <a:rPr lang="en-US" altLang="zh-TW" sz="2400" dirty="0"/>
              <a:t>create the </a:t>
            </a:r>
            <a:r>
              <a:rPr lang="en-US" altLang="zh-TW" sz="2400" dirty="0" smtClean="0"/>
              <a:t>synthetic rulesets </a:t>
            </a:r>
            <a:r>
              <a:rPr lang="en-US" altLang="zh-TW" sz="2400" dirty="0"/>
              <a:t>for the experiments.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828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30" y="1141413"/>
            <a:ext cx="7186283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51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01" y="845344"/>
            <a:ext cx="7003387" cy="51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3" y="891627"/>
            <a:ext cx="5460311" cy="42618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236" y="730515"/>
            <a:ext cx="5752498" cy="44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67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49" y="1763885"/>
            <a:ext cx="11103302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3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80" y="754148"/>
            <a:ext cx="7613040" cy="53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0" y="876079"/>
            <a:ext cx="7369179" cy="51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216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Ternary Content-Addressable Memory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TCAMs leverage hardware parallel computation power to generate high packet classification throughput, they suffer problems such as high power consumption, high manufacturing cost, and low scalability.</a:t>
            </a:r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786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Tuple </a:t>
            </a:r>
            <a:r>
              <a:rPr lang="en-US" altLang="zh-TW" dirty="0"/>
              <a:t>Space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Tuple space solutions </a:t>
            </a:r>
            <a:r>
              <a:rPr lang="en-US" altLang="zh-TW" sz="2400" dirty="0" smtClean="0"/>
              <a:t>are software-based </a:t>
            </a:r>
            <a:r>
              <a:rPr lang="en-US" altLang="zh-TW" sz="2400" dirty="0"/>
              <a:t>and they leverage the fact that the </a:t>
            </a:r>
            <a:r>
              <a:rPr lang="en-US" altLang="zh-TW" sz="2400" dirty="0" smtClean="0"/>
              <a:t>number of </a:t>
            </a:r>
            <a:r>
              <a:rPr lang="en-US" altLang="zh-TW" sz="2400" dirty="0"/>
              <a:t>distinct tuples is much less than that of rules in </a:t>
            </a:r>
            <a:r>
              <a:rPr lang="en-US" altLang="zh-TW" sz="2400" dirty="0" smtClean="0"/>
              <a:t>a ruleset.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Tuple-space-based solutions efficiently compress </a:t>
            </a:r>
            <a:r>
              <a:rPr lang="en-US" altLang="zh-TW" sz="2400" dirty="0" smtClean="0"/>
              <a:t>a ruleset </a:t>
            </a:r>
            <a:r>
              <a:rPr lang="en-US" altLang="zh-TW" sz="2400" dirty="0"/>
              <a:t>by storing those valid bits of each field only. Besides</a:t>
            </a:r>
            <a:r>
              <a:rPr lang="en-US" altLang="zh-TW" sz="2400" dirty="0" smtClean="0"/>
              <a:t>, tuple-space-based </a:t>
            </a:r>
            <a:r>
              <a:rPr lang="en-US" altLang="zh-TW" sz="2400" dirty="0"/>
              <a:t>solutions perform the search of each </a:t>
            </a:r>
            <a:r>
              <a:rPr lang="en-US" altLang="zh-TW" sz="2400" dirty="0" smtClean="0"/>
              <a:t>tuple independently </a:t>
            </a:r>
            <a:r>
              <a:rPr lang="en-US" altLang="zh-TW" sz="2400" dirty="0"/>
              <a:t>and take advantage of parallelism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With </a:t>
            </a:r>
            <a:r>
              <a:rPr lang="en-US" altLang="zh-TW" sz="2400" dirty="0" smtClean="0"/>
              <a:t>the growth </a:t>
            </a:r>
            <a:r>
              <a:rPr lang="en-US" altLang="zh-TW" sz="2400" dirty="0"/>
              <a:t>field number in a ruleset, both tuple number </a:t>
            </a:r>
            <a:r>
              <a:rPr lang="en-US" altLang="zh-TW" sz="2400" dirty="0" smtClean="0"/>
              <a:t>and tuple </a:t>
            </a:r>
            <a:r>
              <a:rPr lang="en-US" altLang="zh-TW" sz="2400" dirty="0"/>
              <a:t>size increase. A longer processing latency could </a:t>
            </a:r>
            <a:r>
              <a:rPr lang="en-US" altLang="zh-TW" sz="2400" dirty="0" smtClean="0"/>
              <a:t>be expected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075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Decomposition-based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Decomposition-based solutions </a:t>
            </a:r>
            <a:r>
              <a:rPr lang="en-US" altLang="zh-TW" sz="2400" dirty="0" smtClean="0"/>
              <a:t>work </a:t>
            </a:r>
            <a:r>
              <a:rPr lang="en-US" altLang="zh-TW" sz="2400" dirty="0"/>
              <a:t>on </a:t>
            </a:r>
            <a:r>
              <a:rPr lang="en-US" altLang="zh-TW" sz="2400" dirty="0" smtClean="0"/>
              <a:t>each field </a:t>
            </a:r>
            <a:r>
              <a:rPr lang="en-US" altLang="zh-TW" sz="2400" dirty="0"/>
              <a:t>in a ruleset independently and merge the </a:t>
            </a:r>
            <a:r>
              <a:rPr lang="en-US" altLang="zh-TW" sz="2400" dirty="0" smtClean="0"/>
              <a:t>intermediate results </a:t>
            </a:r>
            <a:r>
              <a:rPr lang="en-US" altLang="zh-TW" sz="2400" dirty="0"/>
              <a:t>from different fields as the </a:t>
            </a:r>
            <a:r>
              <a:rPr lang="en-US" altLang="zh-TW" sz="2400" dirty="0" smtClean="0"/>
              <a:t>final </a:t>
            </a:r>
            <a:r>
              <a:rPr lang="en-US" altLang="zh-TW" sz="2400" dirty="0"/>
              <a:t>match result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Since each </a:t>
            </a:r>
            <a:r>
              <a:rPr lang="en-US" altLang="zh-TW" sz="2400" dirty="0"/>
              <a:t>field is processed individually, more intermediate </a:t>
            </a:r>
            <a:r>
              <a:rPr lang="en-US" altLang="zh-TW" sz="2400" dirty="0" smtClean="0"/>
              <a:t>results will </a:t>
            </a:r>
            <a:r>
              <a:rPr lang="en-US" altLang="zh-TW" sz="2400" dirty="0"/>
              <a:t>be generated with the growth of field number in a ruleset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 increasing merge stages of those additional fields in </a:t>
            </a:r>
            <a:r>
              <a:rPr lang="en-US" altLang="zh-TW" sz="2400" dirty="0" smtClean="0"/>
              <a:t>a ruleset </a:t>
            </a:r>
            <a:r>
              <a:rPr lang="en-US" altLang="zh-TW" sz="2400" dirty="0"/>
              <a:t>result in a bigger memory requirement and longer </a:t>
            </a:r>
            <a:r>
              <a:rPr lang="en-US" altLang="zh-TW" sz="2400" dirty="0" smtClean="0"/>
              <a:t>processing latency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89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Decision-tree-based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Decision-tree-based approaches </a:t>
            </a:r>
            <a:r>
              <a:rPr lang="en-US" altLang="zh-TW" sz="2400" dirty="0" smtClean="0"/>
              <a:t>analyze all fields </a:t>
            </a:r>
            <a:r>
              <a:rPr lang="en-US" altLang="zh-TW" sz="2400" dirty="0"/>
              <a:t>in a ruleset to construct decision trees for </a:t>
            </a:r>
            <a:r>
              <a:rPr lang="en-US" altLang="zh-TW" sz="2400" dirty="0" smtClean="0"/>
              <a:t>efficient packet </a:t>
            </a:r>
            <a:r>
              <a:rPr lang="en-US" altLang="zh-TW" sz="2400" dirty="0"/>
              <a:t>header lookup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Tree depth and rule duplication in a decision </a:t>
            </a:r>
            <a:r>
              <a:rPr lang="en-US" altLang="zh-TW" sz="2400" dirty="0" smtClean="0"/>
              <a:t>tree affect </a:t>
            </a:r>
            <a:r>
              <a:rPr lang="en-US" altLang="zh-TW" sz="2400" dirty="0"/>
              <a:t>the searching efficiency and memory requirement </a:t>
            </a:r>
            <a:r>
              <a:rPr lang="en-US" altLang="zh-TW" sz="2400" dirty="0" smtClean="0"/>
              <a:t>of one </a:t>
            </a:r>
            <a:r>
              <a:rPr lang="en-US" altLang="zh-TW" sz="2400" dirty="0"/>
              <a:t>implementation. 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>Both </a:t>
            </a:r>
            <a:r>
              <a:rPr lang="en-US" altLang="zh-TW" sz="2400" dirty="0"/>
              <a:t>of them increase with the </a:t>
            </a:r>
            <a:r>
              <a:rPr lang="en-US" altLang="zh-TW" sz="2400" dirty="0" smtClean="0"/>
              <a:t>growth of </a:t>
            </a:r>
            <a:r>
              <a:rPr lang="en-US" altLang="zh-TW" sz="2400" dirty="0"/>
              <a:t>field numbers which results in an exponential </a:t>
            </a:r>
            <a:r>
              <a:rPr lang="en-US" altLang="zh-TW" sz="2400" dirty="0" smtClean="0"/>
              <a:t>increase of </a:t>
            </a:r>
            <a:r>
              <a:rPr lang="en-US" altLang="zh-TW" sz="2400" dirty="0"/>
              <a:t>memory requirement and increasing processing latency.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844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MC-SBC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0" y="1412876"/>
            <a:ext cx="5209871" cy="4530725"/>
          </a:xfrm>
        </p:spPr>
        <p:txBody>
          <a:bodyPr/>
          <a:lstStyle/>
          <a:p>
            <a:r>
              <a:rPr lang="en-US" altLang="zh-TW" sz="2400" dirty="0"/>
              <a:t>Packet classification multidimensional-cutting via </a:t>
            </a:r>
            <a:r>
              <a:rPr lang="en-US" altLang="zh-TW" sz="2400" dirty="0" smtClean="0"/>
              <a:t>selective bit-concatenation </a:t>
            </a:r>
            <a:r>
              <a:rPr lang="en-US" altLang="zh-TW" sz="2400" dirty="0"/>
              <a:t>(MC-SBC) is implemented as a </a:t>
            </a:r>
            <a:r>
              <a:rPr lang="en-US" altLang="zh-TW" sz="2400" dirty="0" smtClean="0"/>
              <a:t>two-stage classification </a:t>
            </a:r>
            <a:r>
              <a:rPr lang="en-US" altLang="zh-TW" sz="2400" dirty="0"/>
              <a:t>system with an off-line rule programming </a:t>
            </a:r>
            <a:r>
              <a:rPr lang="en-US" altLang="zh-TW" sz="2400" dirty="0" smtClean="0"/>
              <a:t>process to </a:t>
            </a:r>
            <a:r>
              <a:rPr lang="en-US" altLang="zh-TW" sz="2400" dirty="0"/>
              <a:t>construct the lookup tables for the </a:t>
            </a:r>
            <a:r>
              <a:rPr lang="en-US" altLang="zh-TW" sz="2400" dirty="0" smtClean="0"/>
              <a:t>following on-line packet </a:t>
            </a:r>
            <a:r>
              <a:rPr lang="en-US" altLang="zh-TW" sz="2400" dirty="0"/>
              <a:t>classification </a:t>
            </a:r>
            <a:r>
              <a:rPr lang="en-US" altLang="zh-TW" sz="2400" dirty="0" smtClean="0"/>
              <a:t>process.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314" y="399084"/>
            <a:ext cx="5045877" cy="57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4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Off-line Rule Programming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It stores the partition results of a ruleset into these lookup tables with rules' ID and uses effective bits as indices to access them. These </a:t>
            </a:r>
            <a:r>
              <a:rPr lang="en-US" altLang="zh-TW" sz="2400" dirty="0" smtClean="0"/>
              <a:t>effective bits </a:t>
            </a:r>
            <a:r>
              <a:rPr lang="en-US" altLang="zh-TW" sz="2400" dirty="0"/>
              <a:t>are selected to </a:t>
            </a:r>
            <a:r>
              <a:rPr lang="en-US" altLang="zh-TW" sz="2400" dirty="0" smtClean="0"/>
              <a:t>provide the best discrimination between rules in a ruleset.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To update lookup tables with low cost, each lookup </a:t>
            </a:r>
            <a:r>
              <a:rPr lang="en-US" altLang="zh-TW" sz="2400" dirty="0" smtClean="0"/>
              <a:t>table is </a:t>
            </a:r>
            <a:r>
              <a:rPr lang="en-US" altLang="zh-TW" sz="2400" dirty="0"/>
              <a:t>stored discretely in system memory with two </a:t>
            </a:r>
            <a:r>
              <a:rPr lang="en-US" altLang="zh-TW" sz="2400" dirty="0" smtClean="0"/>
              <a:t>reference tables</a:t>
            </a:r>
            <a:r>
              <a:rPr lang="en-US" altLang="zh-TW" sz="2400" dirty="0"/>
              <a:t>: the quantity table and the address table. 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>The address table tells </a:t>
            </a:r>
            <a:r>
              <a:rPr lang="en-US" altLang="zh-TW" sz="2400" dirty="0"/>
              <a:t>the memory address of each location in a </a:t>
            </a:r>
            <a:r>
              <a:rPr lang="en-US" altLang="zh-TW" sz="2400" dirty="0" smtClean="0"/>
              <a:t>lookup table</a:t>
            </a:r>
            <a:r>
              <a:rPr lang="en-US" altLang="zh-TW" sz="2400" dirty="0"/>
              <a:t>. The quantity table </a:t>
            </a:r>
            <a:r>
              <a:rPr lang="en-US" altLang="zh-TW" sz="2400" dirty="0" smtClean="0"/>
              <a:t>tells </a:t>
            </a:r>
            <a:r>
              <a:rPr lang="en-US" altLang="zh-TW" sz="2400" dirty="0"/>
              <a:t>the number of rule IDs </a:t>
            </a:r>
            <a:r>
              <a:rPr lang="en-US" altLang="zh-TW" sz="2400" dirty="0" smtClean="0"/>
              <a:t>in that </a:t>
            </a:r>
            <a:r>
              <a:rPr lang="en-US" altLang="zh-TW" sz="2400" dirty="0"/>
              <a:t>location.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&amp; Internet Architecture Lab</a:t>
            </a:r>
          </a:p>
          <a:p>
            <a:pPr>
              <a:defRPr/>
            </a:pPr>
            <a:r>
              <a:rPr lang="en-US" altLang="zh-TW" smtClean="0"/>
              <a:t>CSIE, National Cheng Kung University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F63C-EE3D-4A67-9BE8-F52E6A2DE31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2016486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2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9DA956AA-C026-4635-A976-1E278F02BC2A}" vid="{E396B9C6-525B-46F3-8179-0B65CCAA20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168</TotalTime>
  <Words>1311</Words>
  <Application>Microsoft Office PowerPoint</Application>
  <PresentationFormat>寬螢幕</PresentationFormat>
  <Paragraphs>181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新細明體</vt:lpstr>
      <vt:lpstr>Arial</vt:lpstr>
      <vt:lpstr>Arial Black</vt:lpstr>
      <vt:lpstr>Cambria Math</vt:lpstr>
      <vt:lpstr>Times New Roman</vt:lpstr>
      <vt:lpstr>Wingdings</vt:lpstr>
      <vt:lpstr>佈景主題1</vt:lpstr>
      <vt:lpstr>Many-Field Packet Classification for Software-Defined Networking Switches</vt:lpstr>
      <vt:lpstr>INTRODUCTION</vt:lpstr>
      <vt:lpstr>BACKGROUND</vt:lpstr>
      <vt:lpstr>Ternary Content-Addressable Memory Solutions</vt:lpstr>
      <vt:lpstr>Tuple Space Solutions</vt:lpstr>
      <vt:lpstr>Decomposition-based Solutions</vt:lpstr>
      <vt:lpstr>Decision-tree-based Solutions</vt:lpstr>
      <vt:lpstr>MC-SBC ARCHITECTURE</vt:lpstr>
      <vt:lpstr>Off-line Rule Programming</vt:lpstr>
      <vt:lpstr>PowerPoint 簡報</vt:lpstr>
      <vt:lpstr>On-line Packet Classification</vt:lpstr>
      <vt:lpstr>Lookup tables construction</vt:lpstr>
      <vt:lpstr>Pre-filtering</vt:lpstr>
      <vt:lpstr>SELECTING METRICS FOR EFFECTIVE BIT POSITION</vt:lpstr>
      <vt:lpstr>Wildcard Ratio</vt:lpstr>
      <vt:lpstr>Independence Index</vt:lpstr>
      <vt:lpstr>Diversity Index</vt:lpstr>
      <vt:lpstr>Effective Bits Selection</vt:lpstr>
      <vt:lpstr>PowerPoint 簡報</vt:lpstr>
      <vt:lpstr>PowerPoint 簡報</vt:lpstr>
      <vt:lpstr>Experimental Results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Many-Field Packet Classification for Software-Defined Networking Switches</dc:title>
  <dc:creator>Lin</dc:creator>
  <cp:lastModifiedBy>Lin</cp:lastModifiedBy>
  <cp:revision>46</cp:revision>
  <dcterms:created xsi:type="dcterms:W3CDTF">2017-12-19T15:18:43Z</dcterms:created>
  <dcterms:modified xsi:type="dcterms:W3CDTF">2017-12-19T18:07:22Z</dcterms:modified>
</cp:coreProperties>
</file>